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9"/>
  </p:notesMasterIdLst>
  <p:sldIdLst>
    <p:sldId id="257" r:id="rId5"/>
    <p:sldId id="256" r:id="rId6"/>
    <p:sldId id="260" r:id="rId7"/>
    <p:sldId id="262" r:id="rId8"/>
    <p:sldId id="263" r:id="rId9"/>
    <p:sldId id="264" r:id="rId10"/>
    <p:sldId id="277" r:id="rId11"/>
    <p:sldId id="265" r:id="rId12"/>
    <p:sldId id="266" r:id="rId13"/>
    <p:sldId id="278" r:id="rId14"/>
    <p:sldId id="279" r:id="rId15"/>
    <p:sldId id="280" r:id="rId16"/>
    <p:sldId id="281" r:id="rId17"/>
    <p:sldId id="258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  <p:embeddedFont>
      <p:font typeface="Montserrat Black" panose="020B0604020202020204" charset="0"/>
      <p:bold r:id="rId28"/>
      <p:italic r:id="rId29"/>
      <p:boldItalic r:id="rId30"/>
    </p:embeddedFont>
    <p:embeddedFont>
      <p:font typeface="Montserrat Light" panose="020B0604020202020204" charset="0"/>
      <p:regular r:id="rId31"/>
      <p:italic r:id="rId32"/>
    </p:embeddedFont>
    <p:embeddedFont>
      <p:font typeface="Montserrat Medium" panose="020B0604020202020204" charset="0"/>
      <p:regular r:id="rId33"/>
      <p:italic r:id="rId3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213C"/>
    <a:srgbClr val="3F3F3F"/>
    <a:srgbClr val="343334"/>
    <a:srgbClr val="D8D8D8"/>
    <a:srgbClr val="D41529"/>
    <a:srgbClr val="BF283E"/>
    <a:srgbClr val="C00000"/>
    <a:srgbClr val="262626"/>
    <a:srgbClr val="E51E4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23" autoAdjust="0"/>
    <p:restoredTop sz="94660"/>
  </p:normalViewPr>
  <p:slideViewPr>
    <p:cSldViewPr snapToGrid="0">
      <p:cViewPr varScale="1">
        <p:scale>
          <a:sx n="72" d="100"/>
          <a:sy n="72" d="100"/>
        </p:scale>
        <p:origin x="58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4F495-AFC4-4C28-8036-300A12581C27}" type="datetimeFigureOut">
              <a:rPr lang="pt-BR" smtClean="0"/>
              <a:t>26/01/2021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FCAD1-582C-4537-A58C-5AC2B2C557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639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8" name="Logo_Superior_Direito">
            <a:extLst>
              <a:ext uri="{FF2B5EF4-FFF2-40B4-BE49-F238E27FC236}">
                <a16:creationId xmlns:a16="http://schemas.microsoft.com/office/drawing/2014/main" id="{6DB517A6-6602-4480-9E94-3541EF495C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77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9" name="Espaço Reservado- Título">
            <a:extLst>
              <a:ext uri="{FF2B5EF4-FFF2-40B4-BE49-F238E27FC236}">
                <a16:creationId xmlns:a16="http://schemas.microsoft.com/office/drawing/2014/main" id="{021940DC-C114-4837-B6D4-596774D91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649338"/>
            <a:ext cx="5220000" cy="465598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Subtítulo">
            <a:extLst>
              <a:ext uri="{FF2B5EF4-FFF2-40B4-BE49-F238E27FC236}">
                <a16:creationId xmlns:a16="http://schemas.microsoft.com/office/drawing/2014/main" id="{B2D67866-D20F-4248-8106-741C53CADA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8000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8" name="Espaço Reservado- Subtítulo">
            <a:extLst>
              <a:ext uri="{FF2B5EF4-FFF2-40B4-BE49-F238E27FC236}">
                <a16:creationId xmlns:a16="http://schemas.microsoft.com/office/drawing/2014/main" id="{E00BC9E3-A5A1-4899-BD0A-FD88A5D10888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07999" y="1162547"/>
            <a:ext cx="52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2895821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2967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drão Institucio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1D35DF0-466E-45CD-8F1D-3C08200652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4" name="Logo_Superior_Direito">
            <a:extLst>
              <a:ext uri="{FF2B5EF4-FFF2-40B4-BE49-F238E27FC236}">
                <a16:creationId xmlns:a16="http://schemas.microsoft.com/office/drawing/2014/main" id="{7489780F-E2B7-6F4B-A5DF-F976163C2F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268" y="2949848"/>
            <a:ext cx="3319465" cy="95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62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el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65502353-B767-45B6-A64C-BFE3A79C4A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cxnSp>
        <p:nvCxnSpPr>
          <p:cNvPr id="15" name="Linha Separadora">
            <a:extLst>
              <a:ext uri="{FF2B5EF4-FFF2-40B4-BE49-F238E27FC236}">
                <a16:creationId xmlns:a16="http://schemas.microsoft.com/office/drawing/2014/main" id="{9C00AEA6-5ADC-48FA-A8F4-3CCA20928CB2}"/>
              </a:ext>
            </a:extLst>
          </p:cNvPr>
          <p:cNvCxnSpPr>
            <a:cxnSpLocks/>
          </p:cNvCxnSpPr>
          <p:nvPr userDrawn="1"/>
        </p:nvCxnSpPr>
        <p:spPr>
          <a:xfrm>
            <a:off x="6021183" y="2619000"/>
            <a:ext cx="0" cy="1620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37F05093-2CFD-4A4B-B832-C99E8F3834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34613" y="2418235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Nome</a:t>
            </a:r>
          </a:p>
        </p:txBody>
      </p:sp>
      <p:sp>
        <p:nvSpPr>
          <p:cNvPr id="17" name="Espaço Reservado para Texto 8">
            <a:extLst>
              <a:ext uri="{FF2B5EF4-FFF2-40B4-BE49-F238E27FC236}">
                <a16:creationId xmlns:a16="http://schemas.microsoft.com/office/drawing/2014/main" id="{64F6328B-1B2C-4C81-A5A4-32033B1A38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34611" y="2794860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e-mail@sp.senai.br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6CFC14E1-9605-4E45-A9FE-90C4FE46CF3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34611" y="3171485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(11) XXXX-XXXX</a:t>
            </a:r>
          </a:p>
        </p:txBody>
      </p:sp>
      <p:sp>
        <p:nvSpPr>
          <p:cNvPr id="19" name="Espaço Reservado para Texto 8">
            <a:extLst>
              <a:ext uri="{FF2B5EF4-FFF2-40B4-BE49-F238E27FC236}">
                <a16:creationId xmlns:a16="http://schemas.microsoft.com/office/drawing/2014/main" id="{6F57F5A7-BA91-4477-AEAE-A11FE9C32E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34612" y="3703944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Departamento ou Unidade</a:t>
            </a:r>
          </a:p>
        </p:txBody>
      </p:sp>
      <p:sp>
        <p:nvSpPr>
          <p:cNvPr id="20" name="Espaço Reservado para Texto 8">
            <a:extLst>
              <a:ext uri="{FF2B5EF4-FFF2-40B4-BE49-F238E27FC236}">
                <a16:creationId xmlns:a16="http://schemas.microsoft.com/office/drawing/2014/main" id="{B4AA8A68-0DDE-4993-A423-93EF740332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34611" y="4032237"/>
            <a:ext cx="5040000" cy="3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pt-BR" dirty="0"/>
              <a:t>Endereço</a:t>
            </a:r>
          </a:p>
        </p:txBody>
      </p:sp>
      <p:pic>
        <p:nvPicPr>
          <p:cNvPr id="10" name="Logo_Superior_Direito">
            <a:extLst>
              <a:ext uri="{FF2B5EF4-FFF2-40B4-BE49-F238E27FC236}">
                <a16:creationId xmlns:a16="http://schemas.microsoft.com/office/drawing/2014/main" id="{968D725A-039B-F24C-B36D-EE37326CF6D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796" y="3003612"/>
            <a:ext cx="2946999" cy="85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7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ENAI_Vertical_Lateral_Direita">
            <a:extLst>
              <a:ext uri="{FF2B5EF4-FFF2-40B4-BE49-F238E27FC236}">
                <a16:creationId xmlns:a16="http://schemas.microsoft.com/office/drawing/2014/main" id="{1FD47C72-6EE6-4E93-BF3C-91491F28E2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9" b="6201"/>
          <a:stretch/>
        </p:blipFill>
        <p:spPr>
          <a:xfrm>
            <a:off x="0" y="4507201"/>
            <a:ext cx="11170800" cy="2350800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650A4FFB-0651-40B8-9214-F84156B02299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Imagem">
            <a:extLst>
              <a:ext uri="{FF2B5EF4-FFF2-40B4-BE49-F238E27FC236}">
                <a16:creationId xmlns:a16="http://schemas.microsoft.com/office/drawing/2014/main" id="{E20B299A-7A4F-4A98-A24B-9E42E17B81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48000" y="0"/>
            <a:ext cx="64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44ED3A0-B41B-458B-BB0D-D57413B4C4D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8171DA8-7C81-4A0B-B5E8-5BF330D92C20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4CA6E241-6E63-42CA-B482-BE84BAEACC70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9008C526-B4B3-46D1-8196-6C93AF7963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52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m Marca D'Ág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  <a:endCxn id="12" idx="3"/>
          </p:cNvCxnSpPr>
          <p:nvPr userDrawn="1"/>
        </p:nvCxnSpPr>
        <p:spPr>
          <a:xfrm>
            <a:off x="447113" y="1688702"/>
            <a:ext cx="0" cy="612368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a_Vertical_Lateral_Esquerda">
            <a:extLst>
              <a:ext uri="{FF2B5EF4-FFF2-40B4-BE49-F238E27FC236}">
                <a16:creationId xmlns:a16="http://schemas.microsoft.com/office/drawing/2014/main" id="{A549483F-1A64-4ED4-A0BA-150C5666E2EF}"/>
              </a:ext>
            </a:extLst>
          </p:cNvPr>
          <p:cNvSpPr txBox="1"/>
          <p:nvPr userDrawn="1"/>
        </p:nvSpPr>
        <p:spPr>
          <a:xfrm rot="16200000">
            <a:off x="-348939" y="2974011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rgbClr val="FF0000"/>
                </a:solidFill>
                <a:latin typeface="Montserrat Medium" panose="00000600000000000000" pitchFamily="2" charset="0"/>
              </a:rPr>
              <a:t>JANEIRO 2020</a:t>
            </a:r>
          </a:p>
        </p:txBody>
      </p: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  <p:sp>
        <p:nvSpPr>
          <p:cNvPr id="16" name="Espaço Reservado- Subtítulo">
            <a:extLst>
              <a:ext uri="{FF2B5EF4-FFF2-40B4-BE49-F238E27FC236}">
                <a16:creationId xmlns:a16="http://schemas.microsoft.com/office/drawing/2014/main" id="{01D213D7-D65C-4C24-8ED8-47AC419D24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1872000"/>
            <a:ext cx="9144000" cy="32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Título do evento ou contexto da apresentação</a:t>
            </a:r>
          </a:p>
        </p:txBody>
      </p:sp>
      <p:sp>
        <p:nvSpPr>
          <p:cNvPr id="18" name="Espaço Reservado- Título">
            <a:extLst>
              <a:ext uri="{FF2B5EF4-FFF2-40B4-BE49-F238E27FC236}">
                <a16:creationId xmlns:a16="http://schemas.microsoft.com/office/drawing/2014/main" id="{E931D8A9-438D-4B77-94A2-CD23477E85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340000"/>
            <a:ext cx="9144000" cy="238760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72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Principal</a:t>
            </a:r>
          </a:p>
        </p:txBody>
      </p:sp>
    </p:spTree>
    <p:extLst>
      <p:ext uri="{BB962C8B-B14F-4D97-AF65-F5344CB8AC3E}">
        <p14:creationId xmlns:p14="http://schemas.microsoft.com/office/powerpoint/2010/main" val="4134120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ENAI_Vertica_Lateral_Direita">
            <a:extLst>
              <a:ext uri="{FF2B5EF4-FFF2-40B4-BE49-F238E27FC236}">
                <a16:creationId xmlns:a16="http://schemas.microsoft.com/office/drawing/2014/main" id="{37F82BA2-7D81-4496-AE78-CA060E0746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97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060000"/>
            <a:ext cx="97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9720000" cy="72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5640530A-B09F-4C1E-8858-8E25A0234B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79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Imagem">
            <a:extLst>
              <a:ext uri="{FF2B5EF4-FFF2-40B4-BE49-F238E27FC236}">
                <a16:creationId xmlns:a16="http://schemas.microsoft.com/office/drawing/2014/main" id="{163C1C36-83D2-4CB5-86E1-358A05C6230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12000" y="0"/>
            <a:ext cx="468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5E1FD72A-B006-44C5-BB15-3C197559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D1D37067-8AD6-4C1C-9BDC-B70A0D31DDE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1850" y="3690000"/>
            <a:ext cx="612000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3" name="Espaço Reservado- Subtítulo">
            <a:extLst>
              <a:ext uri="{FF2B5EF4-FFF2-40B4-BE49-F238E27FC236}">
                <a16:creationId xmlns:a16="http://schemas.microsoft.com/office/drawing/2014/main" id="{4EBF1D81-BAD8-470B-A27B-C28A233012D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1980000"/>
            <a:ext cx="612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" panose="000005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579E366C-B8D6-4853-9EDE-58E221795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520000"/>
            <a:ext cx="61200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 da Seção</a:t>
            </a:r>
          </a:p>
        </p:txBody>
      </p:sp>
      <p:pic>
        <p:nvPicPr>
          <p:cNvPr id="14" name="Logo_Superior_Direito">
            <a:extLst>
              <a:ext uri="{FF2B5EF4-FFF2-40B4-BE49-F238E27FC236}">
                <a16:creationId xmlns:a16="http://schemas.microsoft.com/office/drawing/2014/main" id="{4C5E9618-3549-41A9-B0C0-083A3BAD6F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13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undo_Vermelho_Lateral_Direita">
            <a:extLst>
              <a:ext uri="{FF2B5EF4-FFF2-40B4-BE49-F238E27FC236}">
                <a16:creationId xmlns:a16="http://schemas.microsoft.com/office/drawing/2014/main" id="{1E0E78E6-843C-4CCC-8FA4-B147585F9F10}"/>
              </a:ext>
            </a:extLst>
          </p:cNvPr>
          <p:cNvSpPr/>
          <p:nvPr userDrawn="1"/>
        </p:nvSpPr>
        <p:spPr>
          <a:xfrm>
            <a:off x="8484000" y="0"/>
            <a:ext cx="3708000" cy="6858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SENAI_Vertical_Lateral_Direita">
            <a:extLst>
              <a:ext uri="{FF2B5EF4-FFF2-40B4-BE49-F238E27FC236}">
                <a16:creationId xmlns:a16="http://schemas.microsoft.com/office/drawing/2014/main" id="{BC48295F-E0AC-401A-B18F-1041140BA8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299" r="2884" b="12746"/>
          <a:stretch/>
        </p:blipFill>
        <p:spPr>
          <a:xfrm rot="16200000">
            <a:off x="8027197" y="2693194"/>
            <a:ext cx="6858001" cy="1471611"/>
          </a:xfrm>
          <a:prstGeom prst="rect">
            <a:avLst/>
          </a:prstGeom>
        </p:spPr>
      </p:pic>
      <p:sp>
        <p:nvSpPr>
          <p:cNvPr id="11" name="Lente Semitransparente">
            <a:extLst>
              <a:ext uri="{FF2B5EF4-FFF2-40B4-BE49-F238E27FC236}">
                <a16:creationId xmlns:a16="http://schemas.microsoft.com/office/drawing/2014/main" id="{98B2284E-C43D-4742-B8CF-A17F9CD2532E}"/>
              </a:ext>
            </a:extLst>
          </p:cNvPr>
          <p:cNvSpPr/>
          <p:nvPr userDrawn="1"/>
        </p:nvSpPr>
        <p:spPr>
          <a:xfrm>
            <a:off x="8489287" y="-2"/>
            <a:ext cx="3708000" cy="6858000"/>
          </a:xfrm>
          <a:prstGeom prst="rect">
            <a:avLst/>
          </a:prstGeom>
          <a:solidFill>
            <a:srgbClr val="DD213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Imagem">
            <a:extLst>
              <a:ext uri="{FF2B5EF4-FFF2-40B4-BE49-F238E27FC236}">
                <a16:creationId xmlns:a16="http://schemas.microsoft.com/office/drawing/2014/main" id="{F44FEE4B-F4D2-47F1-A1C8-F2C36FF3BF5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80000" y="819000"/>
            <a:ext cx="3240000" cy="52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8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155037CC-91D7-4799-B5D3-118C5ED4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Espaço Reservado- Descrição">
            <a:extLst>
              <a:ext uri="{FF2B5EF4-FFF2-40B4-BE49-F238E27FC236}">
                <a16:creationId xmlns:a16="http://schemas.microsoft.com/office/drawing/2014/main" id="{11525FF0-B821-497C-8969-4E37A4BD0B9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31850" y="3780000"/>
            <a:ext cx="5264150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2" name="Espaço Reservado- Subtítulo">
            <a:extLst>
              <a:ext uri="{FF2B5EF4-FFF2-40B4-BE49-F238E27FC236}">
                <a16:creationId xmlns:a16="http://schemas.microsoft.com/office/drawing/2014/main" id="{284967B3-01FF-47F3-82AC-139E7B4EF54D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31850" y="1944000"/>
            <a:ext cx="526415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A3192BFA-2E95-4DBE-8118-EF093174B6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20000"/>
            <a:ext cx="5257800" cy="972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5" name="Logo_Superior_Direito">
            <a:extLst>
              <a:ext uri="{FF2B5EF4-FFF2-40B4-BE49-F238E27FC236}">
                <a16:creationId xmlns:a16="http://schemas.microsoft.com/office/drawing/2014/main" id="{BD7A0510-E93E-48E8-A946-CA6BE3B400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99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NAI_Grandão_Fundo_Suprior">
            <a:extLst>
              <a:ext uri="{FF2B5EF4-FFF2-40B4-BE49-F238E27FC236}">
                <a16:creationId xmlns:a16="http://schemas.microsoft.com/office/drawing/2014/main" id="{77F1CE82-B592-403B-9539-CC82119B12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422" t="10573" r="27845"/>
          <a:stretch/>
        </p:blipFill>
        <p:spPr>
          <a:xfrm>
            <a:off x="0" y="-1"/>
            <a:ext cx="12192000" cy="3595159"/>
          </a:xfrm>
          <a:prstGeom prst="rect">
            <a:avLst/>
          </a:prstGeom>
        </p:spPr>
      </p:pic>
      <p:sp>
        <p:nvSpPr>
          <p:cNvPr id="9" name="Retângulo_Vermelho_Lateral_Esquerda">
            <a:extLst>
              <a:ext uri="{FF2B5EF4-FFF2-40B4-BE49-F238E27FC236}">
                <a16:creationId xmlns:a16="http://schemas.microsoft.com/office/drawing/2014/main" id="{CDC003B7-4757-4A54-8D73-B07877E0D627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NAI-SP_Vertical_Lateral_Esquerda">
            <a:extLst>
              <a:ext uri="{FF2B5EF4-FFF2-40B4-BE49-F238E27FC236}">
                <a16:creationId xmlns:a16="http://schemas.microsoft.com/office/drawing/2014/main" id="{E1380B94-3765-4249-8DE3-88602E3209DB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1" name="Conector_Vertical_Lateral_Esquerda">
            <a:extLst>
              <a:ext uri="{FF2B5EF4-FFF2-40B4-BE49-F238E27FC236}">
                <a16:creationId xmlns:a16="http://schemas.microsoft.com/office/drawing/2014/main" id="{D257D2B4-0BE1-4F22-905E-07116B414FD5}"/>
              </a:ext>
            </a:extLst>
          </p:cNvPr>
          <p:cNvCxnSpPr>
            <a:cxnSpLocks/>
            <a:stCxn id="10" idx="1"/>
            <a:endCxn id="12" idx="3"/>
          </p:cNvCxnSpPr>
          <p:nvPr userDrawn="1"/>
        </p:nvCxnSpPr>
        <p:spPr>
          <a:xfrm>
            <a:off x="447113" y="1688702"/>
            <a:ext cx="0" cy="612368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a_Vertical_Lateral_Esquerda">
            <a:extLst>
              <a:ext uri="{FF2B5EF4-FFF2-40B4-BE49-F238E27FC236}">
                <a16:creationId xmlns:a16="http://schemas.microsoft.com/office/drawing/2014/main" id="{A549483F-1A64-4ED4-A0BA-150C5666E2EF}"/>
              </a:ext>
            </a:extLst>
          </p:cNvPr>
          <p:cNvSpPr txBox="1"/>
          <p:nvPr userDrawn="1"/>
        </p:nvSpPr>
        <p:spPr>
          <a:xfrm rot="16200000">
            <a:off x="-348939" y="2974011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rgbClr val="FF0000"/>
                </a:solidFill>
                <a:latin typeface="Montserrat Medium" panose="00000600000000000000" pitchFamily="2" charset="0"/>
              </a:rPr>
              <a:t>JANEIRO 2020</a:t>
            </a:r>
          </a:p>
        </p:txBody>
      </p:sp>
      <p:sp>
        <p:nvSpPr>
          <p:cNvPr id="7" name="Espaço Reservado para Número de Slide">
            <a:extLst>
              <a:ext uri="{FF2B5EF4-FFF2-40B4-BE49-F238E27FC236}">
                <a16:creationId xmlns:a16="http://schemas.microsoft.com/office/drawing/2014/main" id="{C8D6E6C3-B5EE-4A1A-89F9-B7DB5B39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Espaço Reservado para Imagem">
            <a:extLst>
              <a:ext uri="{FF2B5EF4-FFF2-40B4-BE49-F238E27FC236}">
                <a16:creationId xmlns:a16="http://schemas.microsoft.com/office/drawing/2014/main" id="{E7EFF505-661E-4DE5-8C32-5D2860D9F4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60000" y="1980000"/>
            <a:ext cx="6120000" cy="360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44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IMAGEM</a:t>
            </a:r>
          </a:p>
        </p:txBody>
      </p:sp>
      <p:sp>
        <p:nvSpPr>
          <p:cNvPr id="15" name="Espaço Reservado- Descrição">
            <a:extLst>
              <a:ext uri="{FF2B5EF4-FFF2-40B4-BE49-F238E27FC236}">
                <a16:creationId xmlns:a16="http://schemas.microsoft.com/office/drawing/2014/main" id="{CEDC7014-39A8-4892-9B3F-38E2E370E50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596000" y="4248000"/>
            <a:ext cx="3600001" cy="90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4" name="Espaço Reservado- Subtítulo">
            <a:extLst>
              <a:ext uri="{FF2B5EF4-FFF2-40B4-BE49-F238E27FC236}">
                <a16:creationId xmlns:a16="http://schemas.microsoft.com/office/drawing/2014/main" id="{31A5E862-EB7C-41B5-87B1-4676833DBF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596000" y="3780000"/>
            <a:ext cx="3600000" cy="342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rgbClr val="E51E46"/>
                </a:solidFill>
                <a:latin typeface="Montserrat Medium" panose="000006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Subtítulo</a:t>
            </a:r>
          </a:p>
        </p:txBody>
      </p:sp>
      <p:sp>
        <p:nvSpPr>
          <p:cNvPr id="2" name="Espaço Reservado- Título">
            <a:extLst>
              <a:ext uri="{FF2B5EF4-FFF2-40B4-BE49-F238E27FC236}">
                <a16:creationId xmlns:a16="http://schemas.microsoft.com/office/drawing/2014/main" id="{1227973D-1ADC-4E7E-B536-D19CCAF295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96000" y="2646000"/>
            <a:ext cx="3600000" cy="828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dirty="0"/>
              <a:t>Título</a:t>
            </a:r>
          </a:p>
        </p:txBody>
      </p:sp>
      <p:pic>
        <p:nvPicPr>
          <p:cNvPr id="13" name="Logo_Superior_Direito">
            <a:extLst>
              <a:ext uri="{FF2B5EF4-FFF2-40B4-BE49-F238E27FC236}">
                <a16:creationId xmlns:a16="http://schemas.microsoft.com/office/drawing/2014/main" id="{BE97BB51-4447-45C8-9B49-C6B0F2FD42F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28000" y="1085318"/>
            <a:ext cx="10800000" cy="504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10" name="Espaço Reservado- Título">
            <a:extLst>
              <a:ext uri="{FF2B5EF4-FFF2-40B4-BE49-F238E27FC236}">
                <a16:creationId xmlns:a16="http://schemas.microsoft.com/office/drawing/2014/main" id="{FCC5D56E-374C-4A88-A21E-ECBB459A5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87840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az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">
            <a:extLst>
              <a:ext uri="{FF2B5EF4-FFF2-40B4-BE49-F238E27FC236}">
                <a16:creationId xmlns:a16="http://schemas.microsoft.com/office/drawing/2014/main" id="{F584EEDB-3E19-417B-BD2C-4189F33A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7D3DB-D4A8-4CA1-8ACA-C15301558669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Espaço Reservado- Descrição">
            <a:extLst>
              <a:ext uri="{FF2B5EF4-FFF2-40B4-BE49-F238E27FC236}">
                <a16:creationId xmlns:a16="http://schemas.microsoft.com/office/drawing/2014/main" id="{4D8C87DA-4471-43F0-BD0B-45D1C0DA0F0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07999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5" name="Espaço Reservado- Descrição">
            <a:extLst>
              <a:ext uri="{FF2B5EF4-FFF2-40B4-BE49-F238E27FC236}">
                <a16:creationId xmlns:a16="http://schemas.microsoft.com/office/drawing/2014/main" id="{E5B113BF-D29A-4989-AF2E-ABA2335A16DD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28000" y="1085320"/>
            <a:ext cx="5220000" cy="522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Utilize esse espaço para descrever uma breve introdução sobre o assunto que será abordado adiante.</a:t>
            </a:r>
          </a:p>
        </p:txBody>
      </p:sp>
      <p:sp>
        <p:nvSpPr>
          <p:cNvPr id="6" name="Espaço Reservado- Título">
            <a:extLst>
              <a:ext uri="{FF2B5EF4-FFF2-40B4-BE49-F238E27FC236}">
                <a16:creationId xmlns:a16="http://schemas.microsoft.com/office/drawing/2014/main" id="{61F6EC26-6B38-40A5-AD12-C08FB8B899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00" y="426481"/>
            <a:ext cx="9144000" cy="54000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pt-BR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52391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_Vermelho_Lateral_Esquerda">
            <a:extLst>
              <a:ext uri="{FF2B5EF4-FFF2-40B4-BE49-F238E27FC236}">
                <a16:creationId xmlns:a16="http://schemas.microsoft.com/office/drawing/2014/main" id="{BDE06F5D-4087-4699-81ED-7A0EEF91AB85}"/>
              </a:ext>
            </a:extLst>
          </p:cNvPr>
          <p:cNvSpPr/>
          <p:nvPr userDrawn="1"/>
        </p:nvSpPr>
        <p:spPr>
          <a:xfrm>
            <a:off x="0" y="891000"/>
            <a:ext cx="324000" cy="5076000"/>
          </a:xfrm>
          <a:prstGeom prst="rect">
            <a:avLst/>
          </a:prstGeom>
          <a:solidFill>
            <a:srgbClr val="DD2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NAI-SP_Vertical_Lateral_Esquerda">
            <a:extLst>
              <a:ext uri="{FF2B5EF4-FFF2-40B4-BE49-F238E27FC236}">
                <a16:creationId xmlns:a16="http://schemas.microsoft.com/office/drawing/2014/main" id="{D44B658C-5E3D-4499-A388-D501AECEAF6F}"/>
              </a:ext>
            </a:extLst>
          </p:cNvPr>
          <p:cNvSpPr txBox="1"/>
          <p:nvPr userDrawn="1"/>
        </p:nvSpPr>
        <p:spPr>
          <a:xfrm rot="16200000">
            <a:off x="45881" y="1179748"/>
            <a:ext cx="8024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800" spc="110" baseline="0" dirty="0">
                <a:solidFill>
                  <a:srgbClr val="DD213C"/>
                </a:solidFill>
                <a:latin typeface="Gotham Book" panose="02000604040000020004" pitchFamily="50" charset="0"/>
              </a:rPr>
              <a:t>SENAI-SP</a:t>
            </a:r>
          </a:p>
        </p:txBody>
      </p:sp>
      <p:cxnSp>
        <p:nvCxnSpPr>
          <p:cNvPr id="10" name="Conector_Vetical_Lateral_Esquerda">
            <a:extLst>
              <a:ext uri="{FF2B5EF4-FFF2-40B4-BE49-F238E27FC236}">
                <a16:creationId xmlns:a16="http://schemas.microsoft.com/office/drawing/2014/main" id="{171ABCF8-936E-4133-99B1-CD079628BCF3}"/>
              </a:ext>
            </a:extLst>
          </p:cNvPr>
          <p:cNvCxnSpPr>
            <a:cxnSpLocks/>
            <a:stCxn id="8" idx="1"/>
            <a:endCxn id="18" idx="3"/>
          </p:cNvCxnSpPr>
          <p:nvPr userDrawn="1"/>
        </p:nvCxnSpPr>
        <p:spPr>
          <a:xfrm>
            <a:off x="447113" y="1688702"/>
            <a:ext cx="0" cy="612368"/>
          </a:xfrm>
          <a:prstGeom prst="line">
            <a:avLst/>
          </a:prstGeom>
          <a:ln>
            <a:solidFill>
              <a:srgbClr val="DD21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a_Vertical_Lateral_Esquerda">
            <a:extLst>
              <a:ext uri="{FF2B5EF4-FFF2-40B4-BE49-F238E27FC236}">
                <a16:creationId xmlns:a16="http://schemas.microsoft.com/office/drawing/2014/main" id="{8F93D4DC-4685-416C-872A-6ED27ACC12C1}"/>
              </a:ext>
            </a:extLst>
          </p:cNvPr>
          <p:cNvSpPr txBox="1"/>
          <p:nvPr userDrawn="1"/>
        </p:nvSpPr>
        <p:spPr>
          <a:xfrm rot="16200000">
            <a:off x="-348939" y="2974011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spc="300" dirty="0">
                <a:solidFill>
                  <a:srgbClr val="DD213C"/>
                </a:solidFill>
                <a:latin typeface="Montserrat Medium" panose="00000600000000000000" pitchFamily="2" charset="0"/>
              </a:rPr>
              <a:t>JANEIRO 2020</a:t>
            </a:r>
          </a:p>
        </p:txBody>
      </p:sp>
      <p:sp>
        <p:nvSpPr>
          <p:cNvPr id="6" name="Espaço Reservado para Número de Slide">
            <a:extLst>
              <a:ext uri="{FF2B5EF4-FFF2-40B4-BE49-F238E27FC236}">
                <a16:creationId xmlns:a16="http://schemas.microsoft.com/office/drawing/2014/main" id="{0C2FE7DF-5DBC-40D2-B576-35B5DD142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6492875"/>
            <a:ext cx="82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7D3DB-D4A8-4CA1-8ACA-C15301558669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2" name="Logo_Superior_Direito">
            <a:extLst>
              <a:ext uri="{FF2B5EF4-FFF2-40B4-BE49-F238E27FC236}">
                <a16:creationId xmlns:a16="http://schemas.microsoft.com/office/drawing/2014/main" id="{EA5C0C17-7129-4F68-B363-AC04DD717C7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000" y="522000"/>
            <a:ext cx="1683453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4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  <p:sldLayoutId id="2147483684" r:id="rId3"/>
    <p:sldLayoutId id="2147483651" r:id="rId4"/>
    <p:sldLayoutId id="2147483672" r:id="rId5"/>
    <p:sldLayoutId id="2147483650" r:id="rId6"/>
    <p:sldLayoutId id="2147483652" r:id="rId7"/>
    <p:sldLayoutId id="2147483655" r:id="rId8"/>
    <p:sldLayoutId id="2147483775" r:id="rId9"/>
    <p:sldLayoutId id="2147483777" r:id="rId10"/>
    <p:sldLayoutId id="2147483774" r:id="rId11"/>
    <p:sldLayoutId id="2147483778" r:id="rId12"/>
    <p:sldLayoutId id="214748377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5174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1850" y="897079"/>
            <a:ext cx="5264150" cy="342000"/>
          </a:xfrm>
        </p:spPr>
        <p:txBody>
          <a:bodyPr>
            <a:normAutofit lnSpcReduction="10000"/>
          </a:bodyPr>
          <a:lstStyle/>
          <a:p>
            <a:r>
              <a:rPr lang="pt-BR"/>
              <a:t>Construtor</a:t>
            </a:r>
            <a:endParaRPr lang="pt-BR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3079"/>
            <a:ext cx="5257800" cy="972000"/>
          </a:xfrm>
        </p:spPr>
        <p:txBody>
          <a:bodyPr>
            <a:normAutofit/>
          </a:bodyPr>
          <a:lstStyle/>
          <a:p>
            <a:r>
              <a:rPr lang="pt-BR" dirty="0"/>
              <a:t>Proposta de melhoria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6D30ED5-8F03-4801-96AD-00918CF386D3}"/>
              </a:ext>
            </a:extLst>
          </p:cNvPr>
          <p:cNvSpPr/>
          <p:nvPr/>
        </p:nvSpPr>
        <p:spPr>
          <a:xfrm>
            <a:off x="831849" y="2228671"/>
            <a:ext cx="74640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Vamos criar um construtor opcional, o qual recebe apenas nome e preço do produto;</a:t>
            </a:r>
          </a:p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A quantidade em estoque deste novo produto, por padrão, deverá então ser iniciada com o valor zero.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9938C2-1D80-4F0A-B2B8-129B9C34B774}"/>
              </a:ext>
            </a:extLst>
          </p:cNvPr>
          <p:cNvSpPr/>
          <p:nvPr/>
        </p:nvSpPr>
        <p:spPr>
          <a:xfrm>
            <a:off x="831849" y="3869441"/>
            <a:ext cx="7457660" cy="87652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Geralmente inserimos o código do construtor após a declaração dos atributos / propriedades da classe.</a:t>
            </a:r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05D49D2-4ECF-46E1-AE63-F1224F52DDA2}"/>
              </a:ext>
            </a:extLst>
          </p:cNvPr>
          <p:cNvSpPr/>
          <p:nvPr/>
        </p:nvSpPr>
        <p:spPr>
          <a:xfrm>
            <a:off x="838200" y="5084399"/>
            <a:ext cx="7457660" cy="87652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É possível também incluir um construtor padrão - sem parâmetros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DBA140-4464-4B25-A1DD-751668DD6F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8647438" y="2296897"/>
            <a:ext cx="3175967" cy="2264206"/>
          </a:xfrm>
          <a:prstGeom prst="rect">
            <a:avLst/>
          </a:prstGeom>
          <a:solidFill>
            <a:schemeClr val="tx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6795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2BF8EDD-4C00-4AA6-9E7E-46C5EC80C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128" y="1845571"/>
            <a:ext cx="9705743" cy="15999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ítulo 4">
            <a:extLst>
              <a:ext uri="{FF2B5EF4-FFF2-40B4-BE49-F238E27FC236}">
                <a16:creationId xmlns:a16="http://schemas.microsoft.com/office/drawing/2014/main" id="{39BCD4F9-F7C3-46CD-BCE9-61EF9454F96C}"/>
              </a:ext>
            </a:extLst>
          </p:cNvPr>
          <p:cNvSpPr txBox="1">
            <a:spLocks/>
          </p:cNvSpPr>
          <p:nvPr/>
        </p:nvSpPr>
        <p:spPr>
          <a:xfrm>
            <a:off x="1243128" y="1062261"/>
            <a:ext cx="7378148" cy="972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/>
              <a:t>Dica  ...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89ED4EE-3F3A-4B58-9608-764D58BC87B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128" y="3728929"/>
            <a:ext cx="3084323" cy="2198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291C4DD-FCA9-445D-93B2-25516D005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166" y="3728929"/>
            <a:ext cx="2877643" cy="10032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4509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D699E58-F7DB-47FE-A0DB-6DAC8E65D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10" y="233362"/>
            <a:ext cx="5962650" cy="639127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7A7EDAA-CF4D-4A4D-B71E-9D3434CA6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159" y="233362"/>
            <a:ext cx="5369615" cy="156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562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933C6742-7142-4A1A-BACA-79D86C342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03" y="0"/>
            <a:ext cx="6792760" cy="682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425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F58D576D-261E-4A8D-9B8B-E37254EBC3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Atila </a:t>
            </a:r>
            <a:r>
              <a:rPr lang="pt-BR" dirty="0" err="1"/>
              <a:t>Andreatti</a:t>
            </a:r>
            <a:r>
              <a:rPr lang="pt-BR" dirty="0"/>
              <a:t> </a:t>
            </a:r>
            <a:r>
              <a:rPr lang="pt-BR" dirty="0" err="1"/>
              <a:t>Olivi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B3ADBB0-0A28-4F2F-826F-D0100ADFE4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BR" dirty="0"/>
              <a:t>atila.olivi@senaisp.edu.br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B57929-4CC6-4A5C-8AFF-92D82BAC265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(11) 5642-3400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17D0765-FE8C-47C8-8E35-CBEE92A30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Escola SENAI Suíço Brasileira “Paulo E. </a:t>
            </a:r>
            <a:r>
              <a:rPr lang="pt-BR" dirty="0" err="1"/>
              <a:t>Tolle</a:t>
            </a:r>
            <a:r>
              <a:rPr lang="pt-BR" dirty="0"/>
              <a:t>”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6873F7A-FB32-465C-A2D5-B51AEF4DB6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t-BR" dirty="0"/>
              <a:t>R. Bento Branco de Andrade Filho, 379</a:t>
            </a:r>
          </a:p>
        </p:txBody>
      </p:sp>
    </p:spTree>
    <p:extLst>
      <p:ext uri="{BB962C8B-B14F-4D97-AF65-F5344CB8AC3E}">
        <p14:creationId xmlns:p14="http://schemas.microsoft.com/office/powerpoint/2010/main" val="301497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ítulo 6">
            <a:extLst>
              <a:ext uri="{FF2B5EF4-FFF2-40B4-BE49-F238E27FC236}">
                <a16:creationId xmlns:a16="http://schemas.microsoft.com/office/drawing/2014/main" id="{B6C3FB90-DE5D-4173-8682-FC95A0EA68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854331D-4F08-4D31-A66D-BAEFEA58C0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Fundamentos de Programação Orientada a Objeto</a:t>
            </a:r>
          </a:p>
        </p:txBody>
      </p:sp>
    </p:spTree>
    <p:extLst>
      <p:ext uri="{BB962C8B-B14F-4D97-AF65-F5344CB8AC3E}">
        <p14:creationId xmlns:p14="http://schemas.microsoft.com/office/powerpoint/2010/main" val="2273002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04042C-D0BA-464F-8500-966478D6CC4A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1850" y="3780000"/>
            <a:ext cx="7106202" cy="900000"/>
          </a:xfrm>
        </p:spPr>
        <p:txBody>
          <a:bodyPr>
            <a:normAutofit fontScale="92500" lnSpcReduction="10000"/>
          </a:bodyPr>
          <a:lstStyle/>
          <a:p>
            <a:pPr lvl="0" fontAlgn="base">
              <a:lnSpc>
                <a:spcPct val="150000"/>
              </a:lnSpc>
            </a:pPr>
            <a:r>
              <a:rPr lang="pt-BR" dirty="0"/>
              <a:t>É uma operação especial da classe, que é executada no momento da </a:t>
            </a:r>
            <a:r>
              <a:rPr lang="pt-B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instanciação</a:t>
            </a:r>
            <a:r>
              <a:rPr lang="pt-BR" dirty="0"/>
              <a:t> do objeto.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2D142F-E47A-40EA-9E18-E04C197895F9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80A0407E-3315-40F9-B4D5-1F376F4BE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</a:t>
            </a:r>
          </a:p>
        </p:txBody>
      </p:sp>
    </p:spTree>
    <p:extLst>
      <p:ext uri="{BB962C8B-B14F-4D97-AF65-F5344CB8AC3E}">
        <p14:creationId xmlns:p14="http://schemas.microsoft.com/office/powerpoint/2010/main" val="3842018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422E76-C053-450C-A9C8-9BA1BE54ED4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1850" y="3429000"/>
            <a:ext cx="5257800" cy="46069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fontAlgn="base"/>
            <a:r>
              <a:rPr lang="pt-BR" sz="2400" dirty="0"/>
              <a:t>Conta </a:t>
            </a:r>
            <a:r>
              <a:rPr lang="pt-BR" sz="2400" dirty="0" err="1"/>
              <a:t>minhaConta</a:t>
            </a:r>
            <a:r>
              <a:rPr lang="pt-BR" sz="2400" dirty="0"/>
              <a:t> = new </a:t>
            </a:r>
            <a:r>
              <a:rPr lang="pt-BR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Conta()</a:t>
            </a:r>
            <a:r>
              <a:rPr lang="pt-BR" sz="2400" dirty="0"/>
              <a:t>;</a:t>
            </a:r>
          </a:p>
          <a:p>
            <a:endParaRPr lang="pt-BR" sz="24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</a:t>
            </a:r>
          </a:p>
        </p:txBody>
      </p:sp>
      <p:pic>
        <p:nvPicPr>
          <p:cNvPr id="1026" name="Picture 2" descr="BC: sistema bancário está sólido e preparado para choques - Vermelho">
            <a:extLst>
              <a:ext uri="{FF2B5EF4-FFF2-40B4-BE49-F238E27FC236}">
                <a16:creationId xmlns:a16="http://schemas.microsoft.com/office/drawing/2014/main" id="{45280834-7192-44D0-B7A6-8F0E66BD917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30" r="3053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0D7ED9F-1EC6-47B1-84AC-5AA211058329}"/>
              </a:ext>
            </a:extLst>
          </p:cNvPr>
          <p:cNvCxnSpPr>
            <a:cxnSpLocks/>
          </p:cNvCxnSpPr>
          <p:nvPr/>
        </p:nvCxnSpPr>
        <p:spPr>
          <a:xfrm flipV="1">
            <a:off x="2734622" y="3889696"/>
            <a:ext cx="0" cy="45701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B7C96A48-3E32-415A-8F80-FA74DFE24F48}"/>
              </a:ext>
            </a:extLst>
          </p:cNvPr>
          <p:cNvSpPr txBox="1"/>
          <p:nvPr/>
        </p:nvSpPr>
        <p:spPr>
          <a:xfrm>
            <a:off x="909965" y="4401000"/>
            <a:ext cx="2464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v</a:t>
            </a:r>
            <a:r>
              <a:rPr lang="pt-BR" sz="1800" dirty="0"/>
              <a:t>ariável de instância</a:t>
            </a:r>
            <a:endParaRPr lang="pt-BR" dirty="0"/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49CE7FF5-523F-4B69-A5B7-076E39C91FFE}"/>
              </a:ext>
            </a:extLst>
          </p:cNvPr>
          <p:cNvCxnSpPr>
            <a:cxnSpLocks/>
          </p:cNvCxnSpPr>
          <p:nvPr/>
        </p:nvCxnSpPr>
        <p:spPr>
          <a:xfrm flipV="1">
            <a:off x="5272259" y="3876445"/>
            <a:ext cx="0" cy="114299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0E85925-8ED8-4217-AF25-D8D0EC6D780E}"/>
              </a:ext>
            </a:extLst>
          </p:cNvPr>
          <p:cNvSpPr txBox="1"/>
          <p:nvPr/>
        </p:nvSpPr>
        <p:spPr>
          <a:xfrm>
            <a:off x="3592356" y="5032696"/>
            <a:ext cx="26701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Construtor da Classe</a:t>
            </a:r>
          </a:p>
        </p:txBody>
      </p:sp>
    </p:spTree>
    <p:extLst>
      <p:ext uri="{BB962C8B-B14F-4D97-AF65-F5344CB8AC3E}">
        <p14:creationId xmlns:p14="http://schemas.microsoft.com/office/powerpoint/2010/main" val="139435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422E76-C053-450C-A9C8-9BA1BE54ED4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1850" y="3156732"/>
            <a:ext cx="7265228" cy="900000"/>
          </a:xfrm>
        </p:spPr>
        <p:txBody>
          <a:bodyPr>
            <a:noAutofit/>
          </a:bodyPr>
          <a:lstStyle/>
          <a:p>
            <a:pPr marL="342900" lvl="0" indent="-342900" fontAlgn="base">
              <a:lnSpc>
                <a:spcPts val="3300"/>
              </a:lnSpc>
              <a:buFont typeface="Wingdings" panose="05000000000000000000" pitchFamily="2" charset="2"/>
              <a:buChar char="ü"/>
            </a:pPr>
            <a:r>
              <a:rPr lang="pt-BR" dirty="0"/>
              <a:t>Iniciar valores dos atributos;</a:t>
            </a:r>
          </a:p>
          <a:p>
            <a:pPr marL="342900" lvl="0" indent="-342900" fontAlgn="base">
              <a:lnSpc>
                <a:spcPts val="3300"/>
              </a:lnSpc>
              <a:buFont typeface="Wingdings" panose="05000000000000000000" pitchFamily="2" charset="2"/>
              <a:buChar char="ü"/>
            </a:pPr>
            <a:r>
              <a:rPr lang="pt-BR" dirty="0"/>
              <a:t>Fazer a chamada de métodos;</a:t>
            </a:r>
          </a:p>
          <a:p>
            <a:pPr marL="342900" indent="-342900">
              <a:lnSpc>
                <a:spcPts val="3300"/>
              </a:lnSpc>
              <a:buFont typeface="Wingdings" panose="05000000000000000000" pitchFamily="2" charset="2"/>
              <a:buChar char="ü"/>
            </a:pPr>
            <a:r>
              <a:rPr lang="pt-BR" dirty="0"/>
              <a:t>Permitir ou obrigar que o objeto receba dados / dependências no momento de sua instanciação – Injeção de Dependência – vou falar mais adiante ;)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Usos comuns</a:t>
            </a:r>
          </a:p>
        </p:txBody>
      </p:sp>
    </p:spTree>
    <p:extLst>
      <p:ext uri="{BB962C8B-B14F-4D97-AF65-F5344CB8AC3E}">
        <p14:creationId xmlns:p14="http://schemas.microsoft.com/office/powerpoint/2010/main" val="142113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422E76-C053-450C-A9C8-9BA1BE54ED4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1850" y="3192084"/>
            <a:ext cx="6668880" cy="707885"/>
          </a:xfrm>
        </p:spPr>
        <p:txBody>
          <a:bodyPr>
            <a:noAutofit/>
          </a:bodyPr>
          <a:lstStyle/>
          <a:p>
            <a:pPr lvl="0" fontAlgn="base"/>
            <a:r>
              <a:rPr lang="pt-BR" dirty="0"/>
              <a:t>Se um construtor customizado não for especificado, a classe disponibiliza o construtor 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padrão / vazio.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Padrão / Vazio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36CFA5C-AD9E-42FB-8C04-C8F2613E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4137109"/>
            <a:ext cx="5400696" cy="5003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1F22D5A-AC28-4FA4-ABC7-A205463C6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252" y="2499124"/>
            <a:ext cx="4498748" cy="22386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362E42F2-2382-4819-8280-EC97458B7295}"/>
              </a:ext>
            </a:extLst>
          </p:cNvPr>
          <p:cNvSpPr/>
          <p:nvPr/>
        </p:nvSpPr>
        <p:spPr>
          <a:xfrm>
            <a:off x="1086678" y="4891823"/>
            <a:ext cx="46329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Light" panose="00000400000000000000" pitchFamily="2" charset="0"/>
              </a:rPr>
              <a:t>Não recebe </a:t>
            </a: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Montserrat Light" panose="00000400000000000000" pitchFamily="2" charset="0"/>
              </a:rPr>
              <a:t>nenhum</a:t>
            </a: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Light" panose="00000400000000000000" pitchFamily="2" charset="0"/>
              </a:rPr>
              <a:t> parâmetro de entrada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CACEF892-CE42-4236-8436-F56AB39FDF07}"/>
              </a:ext>
            </a:extLst>
          </p:cNvPr>
          <p:cNvCxnSpPr>
            <a:cxnSpLocks/>
          </p:cNvCxnSpPr>
          <p:nvPr/>
        </p:nvCxnSpPr>
        <p:spPr>
          <a:xfrm flipV="1">
            <a:off x="5782622" y="4680299"/>
            <a:ext cx="0" cy="76160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894B9594-6BBB-42D5-9D4B-C63FA52498D3}"/>
              </a:ext>
            </a:extLst>
          </p:cNvPr>
          <p:cNvSpPr/>
          <p:nvPr/>
        </p:nvSpPr>
        <p:spPr>
          <a:xfrm>
            <a:off x="838199" y="5441901"/>
            <a:ext cx="7327599" cy="9635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É possível especificar mais de um construtor na mesma classe (</a:t>
            </a:r>
            <a:r>
              <a:rPr lang="pt-B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Montserrat Light" panose="00000400000000000000" pitchFamily="2" charset="0"/>
              </a:rPr>
              <a:t>sobrecarga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25381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31850" y="897079"/>
            <a:ext cx="5264150" cy="342000"/>
          </a:xfrm>
        </p:spPr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73079"/>
            <a:ext cx="5257800" cy="972000"/>
          </a:xfrm>
        </p:spPr>
        <p:txBody>
          <a:bodyPr>
            <a:normAutofit/>
          </a:bodyPr>
          <a:lstStyle/>
          <a:p>
            <a:r>
              <a:rPr lang="pt-BR" dirty="0"/>
              <a:t>Proposta de melhoria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4FCB9E1-5CBE-44F7-BBA3-215DBBEE1A95}"/>
              </a:ext>
            </a:extLst>
          </p:cNvPr>
          <p:cNvSpPr/>
          <p:nvPr/>
        </p:nvSpPr>
        <p:spPr>
          <a:xfrm>
            <a:off x="831849" y="2184667"/>
            <a:ext cx="763628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Quando executamos o comando abaixo, instanciamos um produto "p" com seus atributos “vazios”:</a:t>
            </a:r>
          </a:p>
          <a:p>
            <a:endParaRPr lang="pt-BR" sz="20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2" charset="0"/>
            </a:endParaRPr>
          </a:p>
          <a:p>
            <a:r>
              <a:rPr lang="pt-BR" sz="2000" b="1" dirty="0">
                <a:highlight>
                  <a:srgbClr val="FFFF00"/>
                </a:highlight>
                <a:latin typeface="Montserrat Light" panose="00000400000000000000" pitchFamily="2" charset="0"/>
              </a:rPr>
              <a:t>Produto p = new Produto();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	 </a:t>
            </a:r>
          </a:p>
          <a:p>
            <a:endParaRPr lang="pt-BR" sz="20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2" charset="0"/>
            </a:endParaRPr>
          </a:p>
          <a:p>
            <a:pPr>
              <a:lnSpc>
                <a:spcPts val="3000"/>
              </a:lnSpc>
            </a:pP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Entretanto, faz sentido um produto que:</a:t>
            </a: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ü"/>
            </a:pP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Não tem nome? </a:t>
            </a: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ü"/>
            </a:pP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Não tem preço?</a:t>
            </a: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ü"/>
            </a:pP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Não tem quantidade?</a:t>
            </a:r>
          </a:p>
          <a:p>
            <a:endParaRPr lang="pt-BR" sz="2000" dirty="0">
              <a:solidFill>
                <a:schemeClr val="tx1">
                  <a:lumMod val="65000"/>
                  <a:lumOff val="35000"/>
                </a:schemeClr>
              </a:solidFill>
              <a:latin typeface="Montserrat Light" panose="00000400000000000000" pitchFamily="2" charset="0"/>
            </a:endParaRPr>
          </a:p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Com o intuito de evitar a existência de produtos sem nome e sem preço, é possível fazer com que seja “obrigatória” a iniciação desses valores?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B58FFD3-CB2C-4D11-BAF4-4001E80E3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792" y="2900189"/>
            <a:ext cx="5490522" cy="14821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73304F2C-655E-4DC7-AB48-94473C47F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138" y="4478836"/>
            <a:ext cx="3370176" cy="17223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7969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8545BF0-7EDA-4D89-8AC3-654B30991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444" y="1385888"/>
            <a:ext cx="4352925" cy="414337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088190A-D897-47C5-95B7-1F59478145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20"/>
          <a:stretch/>
        </p:blipFill>
        <p:spPr>
          <a:xfrm>
            <a:off x="5795963" y="1385888"/>
            <a:ext cx="5891213" cy="1601012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5D781F19-385D-4AC2-A0C8-6A4E755C7DA3}"/>
              </a:ext>
            </a:extLst>
          </p:cNvPr>
          <p:cNvSpPr/>
          <p:nvPr/>
        </p:nvSpPr>
        <p:spPr>
          <a:xfrm>
            <a:off x="5795963" y="3429000"/>
            <a:ext cx="6096000" cy="12003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Neste exemplo estamos constatando o que foi dito sobre o construtor padrão / vazio. 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2857F33D-1879-448C-86A3-918E24F19A41}"/>
              </a:ext>
            </a:extLst>
          </p:cNvPr>
          <p:cNvSpPr/>
          <p:nvPr/>
        </p:nvSpPr>
        <p:spPr>
          <a:xfrm>
            <a:off x="5795963" y="4871947"/>
            <a:ext cx="6096000" cy="4616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spAutoFit/>
          </a:bodyPr>
          <a:lstStyle/>
          <a:p>
            <a:r>
              <a:rPr lang="pt-B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Solução?</a:t>
            </a:r>
          </a:p>
        </p:txBody>
      </p:sp>
      <p:pic>
        <p:nvPicPr>
          <p:cNvPr id="1026" name="Picture 2" descr="Sobrecarga na instalação elétrica: como evitar?">
            <a:extLst>
              <a:ext uri="{FF2B5EF4-FFF2-40B4-BE49-F238E27FC236}">
                <a16:creationId xmlns:a16="http://schemas.microsoft.com/office/drawing/2014/main" id="{9A404AFD-C6E6-4C89-9478-C35DE3020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069" y="4922111"/>
            <a:ext cx="2616476" cy="130823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079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422E76-C053-450C-A9C8-9BA1BE54ED44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838199" y="3249912"/>
            <a:ext cx="7444409" cy="209071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pt-BR" dirty="0"/>
              <a:t>É um recurso que uma classe possui de oferecer mais de uma operação com o </a:t>
            </a:r>
            <a:r>
              <a:rPr lang="pt-B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mesmo nome</a:t>
            </a:r>
            <a:r>
              <a:rPr lang="pt-BR" dirty="0"/>
              <a:t>, porém com </a:t>
            </a:r>
            <a:r>
              <a:rPr lang="pt-B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diferentes listas de parâmetros</a:t>
            </a:r>
            <a:r>
              <a:rPr lang="pt-BR" dirty="0"/>
              <a:t>.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3C003D-0BBF-4626-9AF6-2CA67169636D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Construtor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E5E939B-130A-40EA-99BF-E2D7207A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Sobrecarga</a:t>
            </a:r>
          </a:p>
        </p:txBody>
      </p:sp>
    </p:spTree>
    <p:extLst>
      <p:ext uri="{BB962C8B-B14F-4D97-AF65-F5344CB8AC3E}">
        <p14:creationId xmlns:p14="http://schemas.microsoft.com/office/powerpoint/2010/main" val="828481600"/>
      </p:ext>
    </p:extLst>
  </p:cSld>
  <p:clrMapOvr>
    <a:masterClrMapping/>
  </p:clrMapOvr>
</p:sld>
</file>

<file path=ppt/theme/theme1.xml><?xml version="1.0" encoding="utf-8"?>
<a:theme xmlns:a="http://schemas.openxmlformats.org/drawingml/2006/main" name="1_SENAI-SP - Tema Vermelho Fundo Bran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5421E7B02A671498863E12F67325980" ma:contentTypeVersion="33" ma:contentTypeDescription="Crie um novo documento." ma:contentTypeScope="" ma:versionID="6a2cc7e9af6e24d547a36f954a1de001">
  <xsd:schema xmlns:xsd="http://www.w3.org/2001/XMLSchema" xmlns:xs="http://www.w3.org/2001/XMLSchema" xmlns:p="http://schemas.microsoft.com/office/2006/metadata/properties" xmlns:ns2="4d686d68-0ba7-45cf-9eec-c2fd056c1fae" xmlns:ns3="a8b0c849-68ba-4709-9c64-cf21b6e32bb0" targetNamespace="http://schemas.microsoft.com/office/2006/metadata/properties" ma:root="true" ma:fieldsID="f8a9d476838a2c76f5755409204b3050" ns2:_="" ns3:_="">
    <xsd:import namespace="4d686d68-0ba7-45cf-9eec-c2fd056c1fae"/>
    <xsd:import namespace="a8b0c849-68ba-4709-9c64-cf21b6e32b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Teachers" minOccurs="0"/>
                <xsd:element ref="ns2:Students" minOccurs="0"/>
                <xsd:element ref="ns2:Student_Groups" minOccurs="0"/>
                <xsd:element ref="ns2:Distribution_Groups" minOccurs="0"/>
                <xsd:element ref="ns2:LMS_Mappings" minOccurs="0"/>
                <xsd:element ref="ns2:Invited_Teachers" minOccurs="0"/>
                <xsd:element ref="ns2:Invited_Students" minOccurs="0"/>
                <xsd:element ref="ns2:Self_Registration_Enabled" minOccurs="0"/>
                <xsd:element ref="ns2:Has_Teacher_Only_SectionGroup" minOccurs="0"/>
                <xsd:element ref="ns2:Is_Collaboration_Space_Locked" minOccurs="0"/>
                <xsd:element ref="ns2:IsNotebookLocked" minOccurs="0"/>
                <xsd:element ref="ns2:Teams_Channel_Section_Locatio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686d68-0ba7-45cf-9eec-c2fd056c1f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NotebookType" ma:index="11" nillable="true" ma:displayName="Notebook Type" ma:internalName="NotebookType">
      <xsd:simpleType>
        <xsd:restriction base="dms:Text"/>
      </xsd:simpleType>
    </xsd:element>
    <xsd:element name="FolderType" ma:index="12" nillable="true" ma:displayName="Folder Type" ma:internalName="FolderType">
      <xsd:simpleType>
        <xsd:restriction base="dms:Text"/>
      </xsd:simpleType>
    </xsd:element>
    <xsd:element name="CultureName" ma:index="13" nillable="true" ma:displayName="Culture Name" ma:internalName="CultureName">
      <xsd:simpleType>
        <xsd:restriction base="dms:Text"/>
      </xsd:simpleType>
    </xsd:element>
    <xsd:element name="AppVersion" ma:index="14" nillable="true" ma:displayName="App Version" ma:internalName="AppVersion">
      <xsd:simpleType>
        <xsd:restriction base="dms:Text"/>
      </xsd:simpleType>
    </xsd:element>
    <xsd:element name="TeamsChannelId" ma:index="15" nillable="true" ma:displayName="Teams Channel Id" ma:internalName="TeamsChannelId">
      <xsd:simpleType>
        <xsd:restriction base="dms:Text"/>
      </xsd:simpleType>
    </xsd:element>
    <xsd:element name="Owner" ma:index="16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7" nillable="true" ma:displayName="Math Settings" ma:internalName="Math_Settings">
      <xsd:simpleType>
        <xsd:restriction base="dms:Text"/>
      </xsd:simpleType>
    </xsd:element>
    <xsd:element name="DefaultSectionNames" ma:index="18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9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20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1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2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3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4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5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6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7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8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9" nillable="true" ma:displayName="Is Collaboration Space Locked" ma:internalName="Is_Collaboration_Space_Locked">
      <xsd:simpleType>
        <xsd:restriction base="dms:Boolean"/>
      </xsd:simpleType>
    </xsd:element>
    <xsd:element name="IsNotebookLocked" ma:index="30" nillable="true" ma:displayName="Is Notebook Locked" ma:internalName="IsNotebookLocked">
      <xsd:simpleType>
        <xsd:restriction base="dms:Boolean"/>
      </xsd:simpleType>
    </xsd:element>
    <xsd:element name="Teams_Channel_Section_Location" ma:index="31" nillable="true" ma:displayName="Teams Channel Section Location" ma:internalName="Teams_Channel_Section_Location">
      <xsd:simpleType>
        <xsd:restriction base="dms:Text"/>
      </xsd:simpleType>
    </xsd:element>
    <xsd:element name="MediaServiceAutoTags" ma:index="32" nillable="true" ma:displayName="Tags" ma:internalName="MediaServiceAutoTags" ma:readOnly="true">
      <xsd:simpleType>
        <xsd:restriction base="dms:Text"/>
      </xsd:simpleType>
    </xsd:element>
    <xsd:element name="MediaServiceOCR" ma:index="3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4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b0c849-68ba-4709-9c64-cf21b6e32bb0" elementFormDefault="qualified">
    <xsd:import namespace="http://schemas.microsoft.com/office/2006/documentManagement/types"/>
    <xsd:import namespace="http://schemas.microsoft.com/office/infopath/2007/PartnerControls"/>
    <xsd:element name="SharedWithUsers" ma:index="3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ams_Channel_Section_Location xmlns="4d686d68-0ba7-45cf-9eec-c2fd056c1fae" xsi:nil="true"/>
    <AppVersion xmlns="4d686d68-0ba7-45cf-9eec-c2fd056c1fae" xsi:nil="true"/>
    <LMS_Mappings xmlns="4d686d68-0ba7-45cf-9eec-c2fd056c1fae" xsi:nil="true"/>
    <Has_Teacher_Only_SectionGroup xmlns="4d686d68-0ba7-45cf-9eec-c2fd056c1fae" xsi:nil="true"/>
    <Teachers xmlns="4d686d68-0ba7-45cf-9eec-c2fd056c1fae">
      <UserInfo>
        <DisplayName/>
        <AccountId xsi:nil="true"/>
        <AccountType/>
      </UserInfo>
    </Teachers>
    <Self_Registration_Enabled xmlns="4d686d68-0ba7-45cf-9eec-c2fd056c1fae" xsi:nil="true"/>
    <Is_Collaboration_Space_Locked xmlns="4d686d68-0ba7-45cf-9eec-c2fd056c1fae" xsi:nil="true"/>
    <TeamsChannelId xmlns="4d686d68-0ba7-45cf-9eec-c2fd056c1fae" xsi:nil="true"/>
    <Invited_Teachers xmlns="4d686d68-0ba7-45cf-9eec-c2fd056c1fae" xsi:nil="true"/>
    <Invited_Students xmlns="4d686d68-0ba7-45cf-9eec-c2fd056c1fae" xsi:nil="true"/>
    <IsNotebookLocked xmlns="4d686d68-0ba7-45cf-9eec-c2fd056c1fae" xsi:nil="true"/>
    <CultureName xmlns="4d686d68-0ba7-45cf-9eec-c2fd056c1fae" xsi:nil="true"/>
    <Templates xmlns="4d686d68-0ba7-45cf-9eec-c2fd056c1fae" xsi:nil="true"/>
    <DefaultSectionNames xmlns="4d686d68-0ba7-45cf-9eec-c2fd056c1fae" xsi:nil="true"/>
    <FolderType xmlns="4d686d68-0ba7-45cf-9eec-c2fd056c1fae" xsi:nil="true"/>
    <Owner xmlns="4d686d68-0ba7-45cf-9eec-c2fd056c1fae">
      <UserInfo>
        <DisplayName/>
        <AccountId xsi:nil="true"/>
        <AccountType/>
      </UserInfo>
    </Owner>
    <Students xmlns="4d686d68-0ba7-45cf-9eec-c2fd056c1fae">
      <UserInfo>
        <DisplayName/>
        <AccountId xsi:nil="true"/>
        <AccountType/>
      </UserInfo>
    </Students>
    <NotebookType xmlns="4d686d68-0ba7-45cf-9eec-c2fd056c1fae" xsi:nil="true"/>
    <Student_Groups xmlns="4d686d68-0ba7-45cf-9eec-c2fd056c1fae">
      <UserInfo>
        <DisplayName/>
        <AccountId xsi:nil="true"/>
        <AccountType/>
      </UserInfo>
    </Student_Groups>
    <Distribution_Groups xmlns="4d686d68-0ba7-45cf-9eec-c2fd056c1fae" xsi:nil="true"/>
    <Math_Settings xmlns="4d686d68-0ba7-45cf-9eec-c2fd056c1fae" xsi:nil="true"/>
  </documentManagement>
</p:properties>
</file>

<file path=customXml/itemProps1.xml><?xml version="1.0" encoding="utf-8"?>
<ds:datastoreItem xmlns:ds="http://schemas.openxmlformats.org/officeDocument/2006/customXml" ds:itemID="{C2F5A30A-D422-4323-82C5-6543BFA7DBDC}"/>
</file>

<file path=customXml/itemProps2.xml><?xml version="1.0" encoding="utf-8"?>
<ds:datastoreItem xmlns:ds="http://schemas.openxmlformats.org/officeDocument/2006/customXml" ds:itemID="{9A673B72-C09D-45C5-89F9-C01DBE9E11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9B75AC-9E03-4358-B6FF-E8ADF3E64D04}">
  <ds:schemaRefs>
    <ds:schemaRef ds:uri="http://purl.org/dc/elements/1.1/"/>
    <ds:schemaRef ds:uri="http://purl.org/dc/terms/"/>
    <ds:schemaRef ds:uri="16e6f572-53b7-498f-b26c-7162b70d362d"/>
    <ds:schemaRef ds:uri="http://schemas.microsoft.com/office/2006/documentManagement/types"/>
    <ds:schemaRef ds:uri="http://www.w3.org/XML/1998/namespace"/>
    <ds:schemaRef ds:uri="c5405684-500b-4834-bd14-d0bafa408ee0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345</Words>
  <Application>Microsoft Office PowerPoint</Application>
  <PresentationFormat>Widescreen</PresentationFormat>
  <Paragraphs>49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3" baseType="lpstr">
      <vt:lpstr>Montserrat Light</vt:lpstr>
      <vt:lpstr>Arial</vt:lpstr>
      <vt:lpstr>Gotham Book</vt:lpstr>
      <vt:lpstr>Calibri</vt:lpstr>
      <vt:lpstr>Montserrat</vt:lpstr>
      <vt:lpstr>Montserrat Black</vt:lpstr>
      <vt:lpstr>Wingdings</vt:lpstr>
      <vt:lpstr>Montserrat Medium</vt:lpstr>
      <vt:lpstr>1_SENAI-SP - Tema Vermelho Fundo Branco</vt:lpstr>
      <vt:lpstr>Apresentação do PowerPoint</vt:lpstr>
      <vt:lpstr>Fundamentos de Programação Orientada a Objeto</vt:lpstr>
      <vt:lpstr>Definição</vt:lpstr>
      <vt:lpstr>Exemplo</vt:lpstr>
      <vt:lpstr>Usos comuns</vt:lpstr>
      <vt:lpstr>Padrão / Vazio</vt:lpstr>
      <vt:lpstr>Proposta de melhoria</vt:lpstr>
      <vt:lpstr>Apresentação do PowerPoint</vt:lpstr>
      <vt:lpstr>Sobrecarga</vt:lpstr>
      <vt:lpstr>Proposta de melhoria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Guilherme Augusto Franco de Souza</dc:creator>
  <cp:lastModifiedBy>ATILA ANDREATTI OLIVI</cp:lastModifiedBy>
  <cp:revision>83</cp:revision>
  <dcterms:created xsi:type="dcterms:W3CDTF">2019-11-26T12:04:44Z</dcterms:created>
  <dcterms:modified xsi:type="dcterms:W3CDTF">2021-01-26T16:34:24Z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0x01010055421E7B02A671498863E12F67325980</vt:lpwstr>
  </property>
</Properties>
</file>

<file path=docProps/thumbnail.jpeg>
</file>